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aret" panose="020B0604020202020204" charset="0"/>
      <p:regular r:id="rId29"/>
    </p:embeddedFont>
    <p:embeddedFont>
      <p:font typeface="Garet Bold" panose="020B0604020202020204" charset="0"/>
      <p:regular r:id="rId30"/>
    </p:embeddedFont>
    <p:embeddedFont>
      <p:font typeface="Yeseva One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5" d="100"/>
          <a:sy n="25" d="100"/>
        </p:scale>
        <p:origin x="892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80018" y="1916152"/>
            <a:ext cx="14679282" cy="408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50"/>
              </a:lnSpc>
            </a:pPr>
            <a:r>
              <a:rPr lang="en-US" sz="11679" dirty="0">
                <a:solidFill>
                  <a:srgbClr val="0D0F68"/>
                </a:solidFill>
                <a:latin typeface="Yeseva One"/>
              </a:rPr>
              <a:t>Helmet and License Plate Detection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03711" y="6890760"/>
            <a:ext cx="11680579" cy="274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D0F68"/>
                </a:solidFill>
                <a:latin typeface="Yeseva One"/>
              </a:rPr>
              <a:t>Bigyapti</a:t>
            </a:r>
            <a:r>
              <a:rPr lang="en-US" sz="5199" dirty="0">
                <a:solidFill>
                  <a:srgbClr val="0D0F68"/>
                </a:solidFill>
                <a:latin typeface="Yeseva One"/>
              </a:rPr>
              <a:t> </a:t>
            </a:r>
            <a:r>
              <a:rPr lang="en-US" sz="5199" dirty="0" err="1">
                <a:solidFill>
                  <a:srgbClr val="0D0F68"/>
                </a:solidFill>
                <a:latin typeface="Yeseva One"/>
              </a:rPr>
              <a:t>Bashyal</a:t>
            </a:r>
            <a:r>
              <a:rPr lang="en-US" sz="5199" dirty="0">
                <a:solidFill>
                  <a:srgbClr val="0D0F68"/>
                </a:solidFill>
                <a:latin typeface="Yeseva One"/>
              </a:rPr>
              <a:t> (076BCT016)</a:t>
            </a:r>
          </a:p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D0F68"/>
                </a:solidFill>
                <a:latin typeface="Yeseva One"/>
              </a:rPr>
              <a:t>Bivek Shrestha (076BCT020)</a:t>
            </a: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D0F68"/>
                </a:solidFill>
                <a:latin typeface="Yeseva One"/>
              </a:rPr>
              <a:t>Ishani</a:t>
            </a:r>
            <a:r>
              <a:rPr lang="en-US" sz="5199" dirty="0">
                <a:solidFill>
                  <a:srgbClr val="0D0F68"/>
                </a:solidFill>
                <a:latin typeface="Yeseva One"/>
              </a:rPr>
              <a:t> Malla (076BCT028)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655322"/>
            <a:chOff x="0" y="0"/>
            <a:chExt cx="4274726" cy="22795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79591"/>
            </a:xfrm>
            <a:custGeom>
              <a:avLst/>
              <a:gdLst/>
              <a:ahLst/>
              <a:cxnLst/>
              <a:rect l="l" t="t" r="r" b="b"/>
              <a:pathLst>
                <a:path w="4274726" h="22795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09650" y="419788"/>
            <a:ext cx="7955851" cy="1217823"/>
            <a:chOff x="0" y="0"/>
            <a:chExt cx="2095368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5368" cy="320744"/>
            </a:xfrm>
            <a:custGeom>
              <a:avLst/>
              <a:gdLst/>
              <a:ahLst/>
              <a:cxnLst/>
              <a:rect l="l" t="t" r="r" b="b"/>
              <a:pathLst>
                <a:path w="2095368" h="320744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162943" y="2108408"/>
            <a:ext cx="6771771" cy="7575614"/>
          </a:xfrm>
          <a:custGeom>
            <a:avLst/>
            <a:gdLst/>
            <a:ahLst/>
            <a:cxnLst/>
            <a:rect l="l" t="t" r="r" b="b"/>
            <a:pathLst>
              <a:path w="6771771" h="7575614">
                <a:moveTo>
                  <a:pt x="0" y="0"/>
                </a:moveTo>
                <a:lnTo>
                  <a:pt x="6771771" y="0"/>
                </a:lnTo>
                <a:lnTo>
                  <a:pt x="6771771" y="7575614"/>
                </a:lnTo>
                <a:lnTo>
                  <a:pt x="0" y="757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7906" y="3529383"/>
            <a:ext cx="9316410" cy="5347916"/>
          </a:xfrm>
          <a:custGeom>
            <a:avLst/>
            <a:gdLst/>
            <a:ahLst/>
            <a:cxnLst/>
            <a:rect l="l" t="t" r="r" b="b"/>
            <a:pathLst>
              <a:path w="9316410" h="5347916">
                <a:moveTo>
                  <a:pt x="0" y="0"/>
                </a:moveTo>
                <a:lnTo>
                  <a:pt x="9316410" y="0"/>
                </a:lnTo>
                <a:lnTo>
                  <a:pt x="9316410" y="5347917"/>
                </a:lnTo>
                <a:lnTo>
                  <a:pt x="0" y="534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640436" y="648379"/>
            <a:ext cx="6294277" cy="67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Yeseva One Bold"/>
              </a:rPr>
              <a:t>Task completed before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3716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01846" y="419788"/>
            <a:ext cx="7163655" cy="1217823"/>
            <a:chOff x="0" y="0"/>
            <a:chExt cx="1886724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86724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760772" y="609600"/>
            <a:ext cx="649268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Garet Bold"/>
              </a:rPr>
              <a:t>Task completed now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334" y="2213901"/>
            <a:ext cx="17993332" cy="7364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234" lvl="1" indent="-561117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Improvised Dataset (manual collection)</a:t>
            </a:r>
          </a:p>
          <a:p>
            <a:pPr marL="1122234" lvl="1" indent="-561117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License plate detection  (yolov8)</a:t>
            </a:r>
          </a:p>
          <a:p>
            <a:pPr marL="1122234" lvl="1" indent="-561117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Helmet detection (yolov8)</a:t>
            </a:r>
          </a:p>
          <a:p>
            <a:pPr marL="1122234" lvl="1" indent="-561117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Improvised character segmentation(yolov8) </a:t>
            </a:r>
          </a:p>
          <a:p>
            <a:pPr marL="1122234" lvl="1" indent="-561117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Improvised Character recognition(yolov8 labels)</a:t>
            </a:r>
          </a:p>
          <a:p>
            <a:pPr marL="1122234" lvl="1" indent="-561117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Integration of detection,segmentation and recognition</a:t>
            </a:r>
          </a:p>
          <a:p>
            <a:pPr algn="ctr">
              <a:lnSpc>
                <a:spcPts val="7277"/>
              </a:lnSpc>
            </a:pPr>
            <a:endParaRPr lang="en-US" sz="5197">
              <a:solidFill>
                <a:srgbClr val="0D0F68"/>
              </a:solidFill>
              <a:latin typeface="Yeseva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655322"/>
            <a:chOff x="0" y="0"/>
            <a:chExt cx="4274726" cy="22795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79591"/>
            </a:xfrm>
            <a:custGeom>
              <a:avLst/>
              <a:gdLst/>
              <a:ahLst/>
              <a:cxnLst/>
              <a:rect l="l" t="t" r="r" b="b"/>
              <a:pathLst>
                <a:path w="4274726" h="22795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09650" y="419788"/>
            <a:ext cx="7955851" cy="1217823"/>
            <a:chOff x="0" y="0"/>
            <a:chExt cx="2095368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5368" cy="320744"/>
            </a:xfrm>
            <a:custGeom>
              <a:avLst/>
              <a:gdLst/>
              <a:ahLst/>
              <a:cxnLst/>
              <a:rect l="l" t="t" r="r" b="b"/>
              <a:pathLst>
                <a:path w="2095368" h="320744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40436" y="648379"/>
            <a:ext cx="6294277" cy="67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Yeseva One Bold"/>
              </a:rPr>
              <a:t>Task completed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63242" y="4069851"/>
            <a:ext cx="14586092" cy="3811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aret"/>
              </a:rPr>
              <a:t> 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Garet"/>
              </a:rPr>
              <a:t>using only CCTV footage did not add versitality in the dataset so manual collection was done throughout kathmandu valley using Canon DSLR camera </a:t>
            </a:r>
          </a:p>
          <a:p>
            <a:pPr algn="ctr">
              <a:lnSpc>
                <a:spcPts val="7279"/>
              </a:lnSpc>
            </a:pPr>
            <a:endParaRPr lang="en-US" sz="3800">
              <a:solidFill>
                <a:srgbClr val="000000"/>
              </a:solidFill>
              <a:latin typeface="Gar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73208" y="2878591"/>
            <a:ext cx="14586092" cy="247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aret Bold"/>
              </a:rPr>
              <a:t>Improvised Dataset (manual collection)</a:t>
            </a:r>
            <a:r>
              <a:rPr lang="en-US" sz="5199">
                <a:solidFill>
                  <a:srgbClr val="000000"/>
                </a:solidFill>
                <a:latin typeface="Garet"/>
              </a:rPr>
              <a:t> </a:t>
            </a:r>
          </a:p>
          <a:p>
            <a:pPr algn="ctr">
              <a:lnSpc>
                <a:spcPts val="5320"/>
              </a:lnSpc>
            </a:pPr>
            <a:endParaRPr lang="en-US" sz="5199">
              <a:solidFill>
                <a:srgbClr val="000000"/>
              </a:solidFill>
              <a:latin typeface="Garet"/>
            </a:endParaRP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655322"/>
            <a:chOff x="0" y="0"/>
            <a:chExt cx="4274726" cy="22795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79591"/>
            </a:xfrm>
            <a:custGeom>
              <a:avLst/>
              <a:gdLst/>
              <a:ahLst/>
              <a:cxnLst/>
              <a:rect l="l" t="t" r="r" b="b"/>
              <a:pathLst>
                <a:path w="4274726" h="22795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09650" y="419788"/>
            <a:ext cx="7955851" cy="1217823"/>
            <a:chOff x="0" y="0"/>
            <a:chExt cx="2095368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5368" cy="320744"/>
            </a:xfrm>
            <a:custGeom>
              <a:avLst/>
              <a:gdLst/>
              <a:ahLst/>
              <a:cxnLst/>
              <a:rect l="l" t="t" r="r" b="b"/>
              <a:pathLst>
                <a:path w="2095368" h="320744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40436" y="648379"/>
            <a:ext cx="6294277" cy="67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Yeseva One Bold"/>
              </a:rPr>
              <a:t>Task completed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56273" y="2038623"/>
            <a:ext cx="15372973" cy="764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Garet Bold"/>
              </a:rPr>
              <a:t>License plate detection (yolov8)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License plate Dataset was fed into  yolov8 for detection 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 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train set 1983 images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valid set 588 images 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test set 286 images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trained for 100 epochs  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training was stopped when no further decrease in loss was observed </a:t>
            </a:r>
          </a:p>
          <a:p>
            <a:pPr algn="just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 Bold"/>
              </a:rPr>
              <a:t>  </a:t>
            </a:r>
          </a:p>
          <a:p>
            <a:pPr algn="ctr">
              <a:lnSpc>
                <a:spcPts val="5460"/>
              </a:lnSpc>
            </a:pPr>
            <a:endParaRPr lang="en-US" sz="3900">
              <a:solidFill>
                <a:srgbClr val="000000"/>
              </a:solidFill>
              <a:latin typeface="Garet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9799" y="696856"/>
            <a:ext cx="13410152" cy="6970411"/>
          </a:xfrm>
          <a:custGeom>
            <a:avLst/>
            <a:gdLst/>
            <a:ahLst/>
            <a:cxnLst/>
            <a:rect l="l" t="t" r="r" b="b"/>
            <a:pathLst>
              <a:path w="13410152" h="6970411">
                <a:moveTo>
                  <a:pt x="0" y="0"/>
                </a:moveTo>
                <a:lnTo>
                  <a:pt x="13410153" y="0"/>
                </a:lnTo>
                <a:lnTo>
                  <a:pt x="13410153" y="6970410"/>
                </a:lnTo>
                <a:lnTo>
                  <a:pt x="0" y="697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7667266"/>
            <a:ext cx="12803416" cy="2211826"/>
          </a:xfrm>
          <a:custGeom>
            <a:avLst/>
            <a:gdLst/>
            <a:ahLst/>
            <a:cxnLst/>
            <a:rect l="l" t="t" r="r" b="b"/>
            <a:pathLst>
              <a:path w="12803416" h="2211826">
                <a:moveTo>
                  <a:pt x="0" y="0"/>
                </a:moveTo>
                <a:lnTo>
                  <a:pt x="12803416" y="0"/>
                </a:lnTo>
                <a:lnTo>
                  <a:pt x="12803416" y="2211826"/>
                </a:lnTo>
                <a:lnTo>
                  <a:pt x="0" y="2211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6536" y="340501"/>
            <a:ext cx="2659707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aret"/>
              </a:rPr>
              <a:t>License plate Dataset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655322"/>
            <a:chOff x="0" y="0"/>
            <a:chExt cx="4274726" cy="22795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79591"/>
            </a:xfrm>
            <a:custGeom>
              <a:avLst/>
              <a:gdLst/>
              <a:ahLst/>
              <a:cxnLst/>
              <a:rect l="l" t="t" r="r" b="b"/>
              <a:pathLst>
                <a:path w="4274726" h="22795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09650" y="419788"/>
            <a:ext cx="7955851" cy="1217823"/>
            <a:chOff x="0" y="0"/>
            <a:chExt cx="2095368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5368" cy="320744"/>
            </a:xfrm>
            <a:custGeom>
              <a:avLst/>
              <a:gdLst/>
              <a:ahLst/>
              <a:cxnLst/>
              <a:rect l="l" t="t" r="r" b="b"/>
              <a:pathLst>
                <a:path w="2095368" h="320744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40436" y="648379"/>
            <a:ext cx="6294277" cy="67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Yeseva One Bold"/>
              </a:rPr>
              <a:t>Task completed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33923" y="2225365"/>
            <a:ext cx="13334488" cy="103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Garet Bold"/>
              </a:rPr>
              <a:t>Helmet detection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47417" y="3577672"/>
            <a:ext cx="11993166" cy="588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Helmet detection (yolov8)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Helmet Dataset was fed into yolov8 for detection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train set 1722 images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valid set 125 images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test set 125 images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trained for 110 epochs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auto-orient and horizontal flip were applied</a:t>
            </a:r>
          </a:p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endParaRPr lang="en-US" sz="3699">
              <a:solidFill>
                <a:srgbClr val="000000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0671" y="1475430"/>
            <a:ext cx="5237430" cy="6483730"/>
          </a:xfrm>
          <a:custGeom>
            <a:avLst/>
            <a:gdLst/>
            <a:ahLst/>
            <a:cxnLst/>
            <a:rect l="l" t="t" r="r" b="b"/>
            <a:pathLst>
              <a:path w="5237430" h="6483730">
                <a:moveTo>
                  <a:pt x="0" y="0"/>
                </a:moveTo>
                <a:lnTo>
                  <a:pt x="5237430" y="0"/>
                </a:lnTo>
                <a:lnTo>
                  <a:pt x="5237430" y="6483730"/>
                </a:lnTo>
                <a:lnTo>
                  <a:pt x="0" y="648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48101" y="2227671"/>
            <a:ext cx="8577167" cy="4491469"/>
          </a:xfrm>
          <a:custGeom>
            <a:avLst/>
            <a:gdLst/>
            <a:ahLst/>
            <a:cxnLst/>
            <a:rect l="l" t="t" r="r" b="b"/>
            <a:pathLst>
              <a:path w="8577167" h="4491469">
                <a:moveTo>
                  <a:pt x="0" y="0"/>
                </a:moveTo>
                <a:lnTo>
                  <a:pt x="8577167" y="0"/>
                </a:lnTo>
                <a:lnTo>
                  <a:pt x="8577167" y="4491469"/>
                </a:lnTo>
                <a:lnTo>
                  <a:pt x="0" y="4491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05881" y="3389558"/>
            <a:ext cx="4182119" cy="2167695"/>
          </a:xfrm>
          <a:custGeom>
            <a:avLst/>
            <a:gdLst/>
            <a:ahLst/>
            <a:cxnLst/>
            <a:rect l="l" t="t" r="r" b="b"/>
            <a:pathLst>
              <a:path w="4182119" h="2167695">
                <a:moveTo>
                  <a:pt x="0" y="0"/>
                </a:moveTo>
                <a:lnTo>
                  <a:pt x="4182119" y="0"/>
                </a:lnTo>
                <a:lnTo>
                  <a:pt x="4182119" y="2167695"/>
                </a:lnTo>
                <a:lnTo>
                  <a:pt x="0" y="2167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655322"/>
            <a:chOff x="0" y="0"/>
            <a:chExt cx="4274726" cy="22795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79591"/>
            </a:xfrm>
            <a:custGeom>
              <a:avLst/>
              <a:gdLst/>
              <a:ahLst/>
              <a:cxnLst/>
              <a:rect l="l" t="t" r="r" b="b"/>
              <a:pathLst>
                <a:path w="4274726" h="22795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09650" y="419788"/>
            <a:ext cx="7955851" cy="1217823"/>
            <a:chOff x="0" y="0"/>
            <a:chExt cx="2095368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5368" cy="320744"/>
            </a:xfrm>
            <a:custGeom>
              <a:avLst/>
              <a:gdLst/>
              <a:ahLst/>
              <a:cxnLst/>
              <a:rect l="l" t="t" r="r" b="b"/>
              <a:pathLst>
                <a:path w="2095368" h="320744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40436" y="648379"/>
            <a:ext cx="6294277" cy="67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Yeseva One Bold"/>
              </a:rPr>
              <a:t>Task completed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11237" y="2753137"/>
            <a:ext cx="1562556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aret Bold"/>
              </a:rPr>
              <a:t>Improvised character segmentation(yolov8)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6200" y="4081000"/>
            <a:ext cx="16230600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Segmented character dataset was fed into yolov8 for detection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train set 876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valid set 40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test set 20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trained for 105 epochs 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ret"/>
              </a:rPr>
              <a:t>crop, auto-orient,rotation, shear, hue, adjust brightness and exposure steps were applied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655322"/>
            <a:chOff x="0" y="0"/>
            <a:chExt cx="4274726" cy="22795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79591"/>
            </a:xfrm>
            <a:custGeom>
              <a:avLst/>
              <a:gdLst/>
              <a:ahLst/>
              <a:cxnLst/>
              <a:rect l="l" t="t" r="r" b="b"/>
              <a:pathLst>
                <a:path w="4274726" h="22795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09650" y="419788"/>
            <a:ext cx="7955851" cy="1217823"/>
            <a:chOff x="0" y="0"/>
            <a:chExt cx="2095368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5368" cy="320744"/>
            </a:xfrm>
            <a:custGeom>
              <a:avLst/>
              <a:gdLst/>
              <a:ahLst/>
              <a:cxnLst/>
              <a:rect l="l" t="t" r="r" b="b"/>
              <a:pathLst>
                <a:path w="2095368" h="320744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40436" y="657904"/>
            <a:ext cx="6294277" cy="66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Garet"/>
              </a:rPr>
              <a:t>Task completed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96527" y="2298789"/>
            <a:ext cx="14785265" cy="968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41"/>
              </a:lnSpc>
            </a:pPr>
            <a:r>
              <a:rPr lang="en-US" sz="4200">
                <a:solidFill>
                  <a:srgbClr val="0D0F68"/>
                </a:solidFill>
                <a:latin typeface="Garet Bold"/>
              </a:rPr>
              <a:t>Improvised Character recognition(yolov8 labels)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51367" y="3707617"/>
            <a:ext cx="14785265" cy="310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4200">
                <a:solidFill>
                  <a:srgbClr val="0D0F68"/>
                </a:solidFill>
                <a:latin typeface="Garet"/>
              </a:rPr>
              <a:t>The class labels from the character segmentation model were used to recognize the individual characters.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857" y="2005921"/>
            <a:ext cx="7413270" cy="5862604"/>
          </a:xfrm>
          <a:custGeom>
            <a:avLst/>
            <a:gdLst/>
            <a:ahLst/>
            <a:cxnLst/>
            <a:rect l="l" t="t" r="r" b="b"/>
            <a:pathLst>
              <a:path w="7413270" h="5862604">
                <a:moveTo>
                  <a:pt x="0" y="0"/>
                </a:moveTo>
                <a:lnTo>
                  <a:pt x="7413270" y="0"/>
                </a:lnTo>
                <a:lnTo>
                  <a:pt x="7413270" y="5862604"/>
                </a:lnTo>
                <a:lnTo>
                  <a:pt x="0" y="586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93135" y="2804291"/>
            <a:ext cx="6417201" cy="4650903"/>
          </a:xfrm>
          <a:custGeom>
            <a:avLst/>
            <a:gdLst/>
            <a:ahLst/>
            <a:cxnLst/>
            <a:rect l="l" t="t" r="r" b="b"/>
            <a:pathLst>
              <a:path w="6417201" h="4650903">
                <a:moveTo>
                  <a:pt x="0" y="0"/>
                </a:moveTo>
                <a:lnTo>
                  <a:pt x="6417201" y="0"/>
                </a:lnTo>
                <a:lnTo>
                  <a:pt x="6417201" y="4650903"/>
                </a:lnTo>
                <a:lnTo>
                  <a:pt x="0" y="4650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71018" y="1723976"/>
            <a:ext cx="1820840" cy="6426494"/>
          </a:xfrm>
          <a:custGeom>
            <a:avLst/>
            <a:gdLst/>
            <a:ahLst/>
            <a:cxnLst/>
            <a:rect l="l" t="t" r="r" b="b"/>
            <a:pathLst>
              <a:path w="1820840" h="6426494">
                <a:moveTo>
                  <a:pt x="0" y="0"/>
                </a:moveTo>
                <a:lnTo>
                  <a:pt x="1820840" y="0"/>
                </a:lnTo>
                <a:lnTo>
                  <a:pt x="1820840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158029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948168" y="1418432"/>
            <a:ext cx="6391665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D0F68"/>
                </a:solidFill>
                <a:latin typeface="Yeseva One"/>
              </a:rPr>
              <a:t>Content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39025" y="3497898"/>
            <a:ext cx="6492732" cy="1217823"/>
            <a:chOff x="0" y="0"/>
            <a:chExt cx="1710020" cy="3207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10020" cy="320744"/>
            </a:xfrm>
            <a:custGeom>
              <a:avLst/>
              <a:gdLst/>
              <a:ahLst/>
              <a:cxnLst/>
              <a:rect l="l" t="t" r="r" b="b"/>
              <a:pathLst>
                <a:path w="1710020" h="320744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prstDash val="dash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10020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96070" y="3678185"/>
            <a:ext cx="88400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Yeseva One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11690" y="3775022"/>
            <a:ext cx="468795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aret"/>
              </a:rPr>
              <a:t>Objective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556243" y="3497898"/>
            <a:ext cx="6492732" cy="1217823"/>
            <a:chOff x="0" y="0"/>
            <a:chExt cx="1710020" cy="3207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0020" cy="320744"/>
            </a:xfrm>
            <a:custGeom>
              <a:avLst/>
              <a:gdLst/>
              <a:ahLst/>
              <a:cxnLst/>
              <a:rect l="l" t="t" r="r" b="b"/>
              <a:pathLst>
                <a:path w="1710020" h="320744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CADEE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710020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000822" y="3678185"/>
            <a:ext cx="88400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D0F68"/>
                </a:solidFill>
                <a:latin typeface="Yeseva One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16442" y="3794072"/>
            <a:ext cx="4687954" cy="45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0D0F68"/>
                </a:solidFill>
                <a:latin typeface="Garet"/>
              </a:rPr>
              <a:t>Task Completed before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725450" y="6490652"/>
            <a:ext cx="6492732" cy="1217823"/>
            <a:chOff x="0" y="0"/>
            <a:chExt cx="8656976" cy="162376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8656976" cy="1623764"/>
              <a:chOff x="0" y="0"/>
              <a:chExt cx="1710020" cy="32074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CADEED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710020" cy="3493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92773" y="277564"/>
              <a:ext cx="1178678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0D0F68"/>
                  </a:solidFill>
                  <a:latin typeface="Yeseva One"/>
                </a:rPr>
                <a:t>04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813598" y="400331"/>
              <a:ext cx="6250605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D0F68"/>
                  </a:solidFill>
                  <a:latin typeface="Garet"/>
                </a:rPr>
                <a:t>Task remaining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239025" y="6490652"/>
            <a:ext cx="6492732" cy="1217823"/>
            <a:chOff x="0" y="0"/>
            <a:chExt cx="8656976" cy="162376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8656976" cy="1623764"/>
              <a:chOff x="0" y="0"/>
              <a:chExt cx="1710020" cy="32074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710020" cy="320744"/>
              </a:xfrm>
              <a:custGeom>
                <a:avLst/>
                <a:gdLst/>
                <a:ahLst/>
                <a:cxnLst/>
                <a:rect l="l" t="t" r="r" b="b"/>
                <a:pathLst>
                  <a:path w="1710020" h="320744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710020" cy="3493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558594" y="268957"/>
              <a:ext cx="1178678" cy="1000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Yeseva One"/>
                </a:rPr>
                <a:t>03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830219" y="391724"/>
              <a:ext cx="6250605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aret"/>
                </a:rPr>
                <a:t>Task Completed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6400" y="2324100"/>
            <a:ext cx="8164954" cy="6785140"/>
          </a:xfrm>
          <a:custGeom>
            <a:avLst/>
            <a:gdLst/>
            <a:ahLst/>
            <a:cxnLst/>
            <a:rect l="l" t="t" r="r" b="b"/>
            <a:pathLst>
              <a:path w="8164954" h="6785140">
                <a:moveTo>
                  <a:pt x="0" y="0"/>
                </a:moveTo>
                <a:lnTo>
                  <a:pt x="8164955" y="0"/>
                </a:lnTo>
                <a:lnTo>
                  <a:pt x="8164955" y="6785140"/>
                </a:lnTo>
                <a:lnTo>
                  <a:pt x="0" y="6785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95960"/>
            <a:ext cx="8820894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Garet Bold"/>
              </a:rPr>
              <a:t>Integration of detection,segmentation and recognition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6447" y="232410"/>
            <a:ext cx="1454232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aret Bold"/>
              </a:rPr>
              <a:t>Integration of detection,segmentation and recognition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4B33ED-9A61-02A1-12A1-27BCBD54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600" y="716857"/>
            <a:ext cx="6248400" cy="833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AE5271-52BF-CCF9-0E99-E0BA2922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046" y="698623"/>
            <a:ext cx="5752309" cy="8349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650A05-704F-17A7-8715-D0DECA888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730964"/>
            <a:ext cx="5257800" cy="83170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30603" y="1287644"/>
            <a:ext cx="6583397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000000"/>
                </a:solidFill>
                <a:latin typeface="Garet Bold"/>
              </a:rPr>
              <a:t>Task remaining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24190" y="3485514"/>
            <a:ext cx="12704275" cy="607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8365" lvl="1" indent="-464182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Garet"/>
              </a:rPr>
              <a:t>Object tracking using deepsort is yet to be done </a:t>
            </a:r>
          </a:p>
          <a:p>
            <a:pPr marL="928365" lvl="1" indent="-464182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Garet"/>
              </a:rPr>
              <a:t>Evaluating and improsiving yolo model accuracy is yet to be done</a:t>
            </a:r>
          </a:p>
          <a:p>
            <a:pPr marL="928365" lvl="1" indent="-464182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Garet"/>
              </a:rPr>
              <a:t> Web interface is yet to be made</a:t>
            </a:r>
          </a:p>
          <a:p>
            <a:pPr marL="928365" lvl="1" indent="-464182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Garet"/>
              </a:rPr>
              <a:t>Automatic extraction of license plates in those without helmet by capturing frame is yet to be done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4359" y="4558708"/>
            <a:ext cx="14679282" cy="200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50"/>
              </a:lnSpc>
            </a:pPr>
            <a:r>
              <a:rPr lang="en-US" sz="11679">
                <a:solidFill>
                  <a:srgbClr val="0D0F68"/>
                </a:solidFill>
                <a:latin typeface="Yeseva One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01846" y="419788"/>
            <a:ext cx="7163655" cy="1217823"/>
            <a:chOff x="0" y="0"/>
            <a:chExt cx="1886724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86724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446545" y="600075"/>
            <a:ext cx="547425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Yeseva One"/>
              </a:rPr>
              <a:t>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2194" y="3535204"/>
            <a:ext cx="15797106" cy="320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3136" lvl="1" indent="-496568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D0F68"/>
                </a:solidFill>
                <a:latin typeface="Garet"/>
              </a:rPr>
              <a:t>Detect Helmets </a:t>
            </a:r>
          </a:p>
          <a:p>
            <a:pPr marL="993136" lvl="1" indent="-496568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D0F68"/>
                </a:solidFill>
                <a:latin typeface="Garet"/>
              </a:rPr>
              <a:t>Detect license plates  </a:t>
            </a:r>
          </a:p>
          <a:p>
            <a:pPr marL="993136" lvl="1" indent="-496568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D0F68"/>
                </a:solidFill>
                <a:latin typeface="Garet"/>
              </a:rPr>
              <a:t>Automatic extraction of  license plates in those without helmet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01846" y="419788"/>
            <a:ext cx="7163655" cy="1217823"/>
            <a:chOff x="0" y="0"/>
            <a:chExt cx="1886724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6724" cy="320744"/>
            </a:xfrm>
            <a:custGeom>
              <a:avLst/>
              <a:gdLst/>
              <a:ahLst/>
              <a:cxnLst/>
              <a:rect l="l" t="t" r="r" b="b"/>
              <a:pathLst>
                <a:path w="1886724" h="32074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86724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760772" y="609600"/>
            <a:ext cx="6492683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Garet Bold"/>
              </a:rPr>
              <a:t>Task completed before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78639" y="3256889"/>
            <a:ext cx="13853660" cy="3668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234" lvl="1" indent="-561117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Data Collection </a:t>
            </a:r>
          </a:p>
          <a:p>
            <a:pPr marL="1122234" lvl="1" indent="-561117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Data Annotation and pre-processing </a:t>
            </a:r>
          </a:p>
          <a:p>
            <a:pPr marL="1122234" lvl="1" indent="-561117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Character Segmentation</a:t>
            </a:r>
          </a:p>
          <a:p>
            <a:pPr marL="1122234" lvl="1" indent="-561117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OCR model using CNN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09650" y="419788"/>
            <a:ext cx="7955851" cy="1217823"/>
            <a:chOff x="0" y="0"/>
            <a:chExt cx="2095368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5368" cy="320744"/>
            </a:xfrm>
            <a:custGeom>
              <a:avLst/>
              <a:gdLst/>
              <a:ahLst/>
              <a:cxnLst/>
              <a:rect l="l" t="t" r="r" b="b"/>
              <a:pathLst>
                <a:path w="2095368" h="320744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40436" y="667429"/>
            <a:ext cx="6294277" cy="63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FFFFFF"/>
                </a:solidFill>
                <a:latin typeface="Garet Bold"/>
              </a:rPr>
              <a:t>Task completed before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61677" y="2924438"/>
            <a:ext cx="7416989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D0F68"/>
                </a:solidFill>
                <a:latin typeface="Yeseva One"/>
              </a:rPr>
              <a:t>Data Collection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61677" y="3843919"/>
            <a:ext cx="14162820" cy="295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endParaRPr/>
          </a:p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Around 100 recordings of CCTV footage was obtained from Jawalakhel Police Department.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09650" y="419788"/>
            <a:ext cx="7955851" cy="1217823"/>
            <a:chOff x="0" y="0"/>
            <a:chExt cx="2095368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5368" cy="320744"/>
            </a:xfrm>
            <a:custGeom>
              <a:avLst/>
              <a:gdLst/>
              <a:ahLst/>
              <a:cxnLst/>
              <a:rect l="l" t="t" r="r" b="b"/>
              <a:pathLst>
                <a:path w="2095368" h="320744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40436" y="667429"/>
            <a:ext cx="6294277" cy="63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FFFFFF"/>
                </a:solidFill>
                <a:latin typeface="Garet Bold"/>
              </a:rPr>
              <a:t>Task completed before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57646" y="1934658"/>
            <a:ext cx="1122185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Garet Bold"/>
              </a:rPr>
              <a:t>Data annotation and 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57646" y="2918775"/>
            <a:ext cx="14603246" cy="4964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Extracting frames from videos </a:t>
            </a:r>
          </a:p>
          <a:p>
            <a:pPr marL="906780" lvl="1" indent="-453390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Annotation with bounding boxes using roboflow</a:t>
            </a:r>
          </a:p>
          <a:p>
            <a:pPr marL="906780" lvl="1" indent="-453390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Data augmentation</a:t>
            </a:r>
          </a:p>
          <a:p>
            <a:pPr marL="906780" lvl="1" indent="-453390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2,827 images and  annotations were done for the license plate class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655322"/>
            <a:chOff x="0" y="0"/>
            <a:chExt cx="4274726" cy="22795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279591"/>
            </a:xfrm>
            <a:custGeom>
              <a:avLst/>
              <a:gdLst/>
              <a:ahLst/>
              <a:cxnLst/>
              <a:rect l="l" t="t" r="r" b="b"/>
              <a:pathLst>
                <a:path w="4274726" h="227959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09650" y="419788"/>
            <a:ext cx="7955851" cy="1217823"/>
            <a:chOff x="0" y="0"/>
            <a:chExt cx="2095368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5368" cy="320744"/>
            </a:xfrm>
            <a:custGeom>
              <a:avLst/>
              <a:gdLst/>
              <a:ahLst/>
              <a:cxnLst/>
              <a:rect l="l" t="t" r="r" b="b"/>
              <a:pathLst>
                <a:path w="2095368" h="320744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264017" y="2621750"/>
            <a:ext cx="11759966" cy="5043500"/>
          </a:xfrm>
          <a:custGeom>
            <a:avLst/>
            <a:gdLst/>
            <a:ahLst/>
            <a:cxnLst/>
            <a:rect l="l" t="t" r="r" b="b"/>
            <a:pathLst>
              <a:path w="11759966" h="5043500">
                <a:moveTo>
                  <a:pt x="0" y="0"/>
                </a:moveTo>
                <a:lnTo>
                  <a:pt x="11759966" y="0"/>
                </a:lnTo>
                <a:lnTo>
                  <a:pt x="11759966" y="5043500"/>
                </a:lnTo>
                <a:lnTo>
                  <a:pt x="0" y="50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640436" y="657904"/>
            <a:ext cx="6294277" cy="1349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Garet"/>
              </a:rPr>
              <a:t>Dataset Pre-Processing</a:t>
            </a:r>
          </a:p>
          <a:p>
            <a:pPr algn="ctr">
              <a:lnSpc>
                <a:spcPts val="5412"/>
              </a:lnSpc>
            </a:pPr>
            <a:endParaRPr lang="en-US" sz="3866">
              <a:solidFill>
                <a:srgbClr val="FFFFFF"/>
              </a:solidFill>
              <a:latin typeface="Gare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09650" y="419788"/>
            <a:ext cx="7955851" cy="1217823"/>
            <a:chOff x="0" y="0"/>
            <a:chExt cx="2095368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5368" cy="320744"/>
            </a:xfrm>
            <a:custGeom>
              <a:avLst/>
              <a:gdLst/>
              <a:ahLst/>
              <a:cxnLst/>
              <a:rect l="l" t="t" r="r" b="b"/>
              <a:pathLst>
                <a:path w="2095368" h="320744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420228" y="3677019"/>
            <a:ext cx="9082639" cy="3784433"/>
          </a:xfrm>
          <a:custGeom>
            <a:avLst/>
            <a:gdLst/>
            <a:ahLst/>
            <a:cxnLst/>
            <a:rect l="l" t="t" r="r" b="b"/>
            <a:pathLst>
              <a:path w="9082639" h="3784433">
                <a:moveTo>
                  <a:pt x="0" y="0"/>
                </a:moveTo>
                <a:lnTo>
                  <a:pt x="9082639" y="0"/>
                </a:lnTo>
                <a:lnTo>
                  <a:pt x="9082639" y="3784433"/>
                </a:lnTo>
                <a:lnTo>
                  <a:pt x="0" y="3784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640436" y="667429"/>
            <a:ext cx="6294277" cy="63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FFFFFF"/>
                </a:solidFill>
                <a:latin typeface="Garet Bold"/>
              </a:rPr>
              <a:t>Task completed before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20228" y="2396782"/>
            <a:ext cx="908263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Yeseva One"/>
              </a:rPr>
              <a:t>Character Segmentation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57797" y="7737677"/>
            <a:ext cx="9082639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Yeseva One"/>
              </a:rPr>
              <a:t>Done using OpenCV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09650" y="419788"/>
            <a:ext cx="7955851" cy="1217823"/>
            <a:chOff x="0" y="0"/>
            <a:chExt cx="2095368" cy="320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95368" cy="320744"/>
            </a:xfrm>
            <a:custGeom>
              <a:avLst/>
              <a:gdLst/>
              <a:ahLst/>
              <a:cxnLst/>
              <a:rect l="l" t="t" r="r" b="b"/>
              <a:pathLst>
                <a:path w="2095368" h="320744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640436" y="667429"/>
            <a:ext cx="6294277" cy="63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FFFFFF"/>
                </a:solidFill>
                <a:latin typeface="Garet Bold"/>
              </a:rPr>
              <a:t>Task completed before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1442" y="2694676"/>
            <a:ext cx="13867772" cy="182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Yeseva One"/>
              </a:rPr>
              <a:t>License plate character recognition(OCR)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D0F68"/>
              </a:solidFill>
              <a:latin typeface="Yeseva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85968" y="4014064"/>
            <a:ext cx="14603246" cy="395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Dataset includes 2033 images labeled from 0 to pa. </a:t>
            </a:r>
          </a:p>
          <a:p>
            <a:pPr marL="906780" lvl="1" indent="-453390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Done using CNN (Classification model)</a:t>
            </a:r>
          </a:p>
          <a:p>
            <a:pPr>
              <a:lnSpc>
                <a:spcPts val="8022"/>
              </a:lnSpc>
            </a:pPr>
            <a:endParaRPr lang="en-US" sz="4200">
              <a:solidFill>
                <a:srgbClr val="0D0F68"/>
              </a:solidFill>
              <a:latin typeface="Gare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451</Words>
  <Application>Microsoft Office PowerPoint</Application>
  <PresentationFormat>Custom</PresentationFormat>
  <Paragraphs>93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Garet Bold</vt:lpstr>
      <vt:lpstr>Calibri</vt:lpstr>
      <vt:lpstr>Yeseva One Bold</vt:lpstr>
      <vt:lpstr>Garet</vt:lpstr>
      <vt:lpstr>Yeseva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plate and Helmet Detection</dc:title>
  <dc:creator>Bivek Shrestha</dc:creator>
  <cp:lastModifiedBy>BIVEK SHRESTHA</cp:lastModifiedBy>
  <cp:revision>4</cp:revision>
  <dcterms:created xsi:type="dcterms:W3CDTF">2006-08-16T00:00:00Z</dcterms:created>
  <dcterms:modified xsi:type="dcterms:W3CDTF">2024-01-04T15:23:04Z</dcterms:modified>
  <dc:identifier>DAF4Fpw8NJ0</dc:identifier>
</cp:coreProperties>
</file>